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ricolage Grotesque Extra Bold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6-1.png>
</file>

<file path=ppt/media/image-6-2.png>
</file>

<file path=ppt/media/image-6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slideLayout" Target="../slideLayouts/slideLayout11.xml"/><Relationship Id="rId11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Uncovering insights from 3,900 purchases to drive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1974" y="435054"/>
            <a:ext cx="5571887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Strategic Recommendations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551974" y="1164193"/>
            <a:ext cx="8040053" cy="1539359"/>
          </a:xfrm>
          <a:prstGeom prst="roundRect">
            <a:avLst>
              <a:gd name="adj" fmla="val 4303"/>
            </a:avLst>
          </a:prstGeom>
          <a:solidFill>
            <a:srgbClr val="282D5E"/>
          </a:solidFill>
          <a:ln/>
        </p:spPr>
      </p:sp>
      <p:sp>
        <p:nvSpPr>
          <p:cNvPr id="5" name="Shape 2"/>
          <p:cNvSpPr/>
          <p:nvPr/>
        </p:nvSpPr>
        <p:spPr>
          <a:xfrm>
            <a:off x="709613" y="1321832"/>
            <a:ext cx="473035" cy="473035"/>
          </a:xfrm>
          <a:prstGeom prst="roundRect">
            <a:avLst>
              <a:gd name="adj" fmla="val 19328560"/>
            </a:avLst>
          </a:prstGeom>
          <a:solidFill>
            <a:srgbClr val="1B5F39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9629" y="1451848"/>
            <a:ext cx="212884" cy="212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9613" y="1952506"/>
            <a:ext cx="1980605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Boost Subscriptions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709613" y="2293501"/>
            <a:ext cx="7724775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exclusive benefits to convert 73% non-subscribers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551974" y="2861191"/>
            <a:ext cx="8040053" cy="1539359"/>
          </a:xfrm>
          <a:prstGeom prst="roundRect">
            <a:avLst>
              <a:gd name="adj" fmla="val 4303"/>
            </a:avLst>
          </a:prstGeom>
          <a:solidFill>
            <a:srgbClr val="282D5E"/>
          </a:solidFill>
          <a:ln/>
        </p:spPr>
      </p:sp>
      <p:sp>
        <p:nvSpPr>
          <p:cNvPr id="10" name="Shape 6"/>
          <p:cNvSpPr/>
          <p:nvPr/>
        </p:nvSpPr>
        <p:spPr>
          <a:xfrm>
            <a:off x="709613" y="3018830"/>
            <a:ext cx="473035" cy="473035"/>
          </a:xfrm>
          <a:prstGeom prst="roundRect">
            <a:avLst>
              <a:gd name="adj" fmla="val 19328560"/>
            </a:avLst>
          </a:prstGeom>
          <a:solidFill>
            <a:srgbClr val="EEAEF6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629" y="3148846"/>
            <a:ext cx="212884" cy="21288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09613" y="3649504"/>
            <a:ext cx="1971318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Loyalty Programs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709613" y="3990499"/>
            <a:ext cx="7724775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Reward repeat buyers to strengthen 80% loyal base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551974" y="4558189"/>
            <a:ext cx="8040053" cy="1539359"/>
          </a:xfrm>
          <a:prstGeom prst="roundRect">
            <a:avLst>
              <a:gd name="adj" fmla="val 4303"/>
            </a:avLst>
          </a:prstGeom>
          <a:solidFill>
            <a:srgbClr val="282D5E"/>
          </a:solidFill>
          <a:ln/>
        </p:spPr>
      </p:sp>
      <p:sp>
        <p:nvSpPr>
          <p:cNvPr id="15" name="Shape 10"/>
          <p:cNvSpPr/>
          <p:nvPr/>
        </p:nvSpPr>
        <p:spPr>
          <a:xfrm>
            <a:off x="709613" y="4715828"/>
            <a:ext cx="473035" cy="473035"/>
          </a:xfrm>
          <a:prstGeom prst="roundRect">
            <a:avLst>
              <a:gd name="adj" fmla="val 19328560"/>
            </a:avLst>
          </a:prstGeom>
          <a:solidFill>
            <a:srgbClr val="EEAEF6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9629" y="4845844"/>
            <a:ext cx="212884" cy="21288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09613" y="5346502"/>
            <a:ext cx="1971318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Review Discounts</a:t>
            </a:r>
            <a:endParaRPr lang="en-US" sz="1550" dirty="0"/>
          </a:p>
        </p:txBody>
      </p:sp>
      <p:sp>
        <p:nvSpPr>
          <p:cNvPr id="18" name="Text 12"/>
          <p:cNvSpPr/>
          <p:nvPr/>
        </p:nvSpPr>
        <p:spPr>
          <a:xfrm>
            <a:off x="709613" y="5687497"/>
            <a:ext cx="7724775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Balance sales boosts with margin control on high-discount items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551974" y="6255187"/>
            <a:ext cx="8040053" cy="1539359"/>
          </a:xfrm>
          <a:prstGeom prst="roundRect">
            <a:avLst>
              <a:gd name="adj" fmla="val 4303"/>
            </a:avLst>
          </a:prstGeom>
          <a:solidFill>
            <a:srgbClr val="282D5E"/>
          </a:solidFill>
          <a:ln/>
        </p:spPr>
      </p:sp>
      <p:sp>
        <p:nvSpPr>
          <p:cNvPr id="20" name="Shape 14"/>
          <p:cNvSpPr/>
          <p:nvPr/>
        </p:nvSpPr>
        <p:spPr>
          <a:xfrm>
            <a:off x="709613" y="6412825"/>
            <a:ext cx="473035" cy="473035"/>
          </a:xfrm>
          <a:prstGeom prst="roundRect">
            <a:avLst>
              <a:gd name="adj" fmla="val 19328560"/>
            </a:avLst>
          </a:prstGeom>
          <a:solidFill>
            <a:srgbClr val="EEAEF6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9629" y="6542842"/>
            <a:ext cx="212884" cy="212884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09613" y="7043499"/>
            <a:ext cx="1971318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Targeted Marketing</a:t>
            </a:r>
            <a:endParaRPr lang="en-US" sz="1550" dirty="0"/>
          </a:p>
        </p:txBody>
      </p:sp>
      <p:sp>
        <p:nvSpPr>
          <p:cNvPr id="23" name="Text 16"/>
          <p:cNvSpPr/>
          <p:nvPr/>
        </p:nvSpPr>
        <p:spPr>
          <a:xfrm>
            <a:off x="709613" y="7384494"/>
            <a:ext cx="7724775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on high-revenue segments and top-rated products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021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Dataset at a Glance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16443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319623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68665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Transactions analyzed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216443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19623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368665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Features per transaction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216443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319623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Categories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368665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segments tracked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893493" y="4979432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50</a:t>
            </a:r>
            <a:endParaRPr lang="en-US" sz="5850" dirty="0"/>
          </a:p>
        </p:txBody>
      </p:sp>
      <p:sp>
        <p:nvSpPr>
          <p:cNvPr id="14" name="Text 11"/>
          <p:cNvSpPr/>
          <p:nvPr/>
        </p:nvSpPr>
        <p:spPr>
          <a:xfrm>
            <a:off x="8893493" y="601122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893493" y="650164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Geographic coverage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71195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Preparation Journey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6407944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37876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Imported dataset using pandas, analyzed structure with df.info() and summary statistics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22044"/>
            <a:ext cx="6408063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196352"/>
            <a:ext cx="3834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Cleaning &amp; Standardization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686770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Handled 37 missing review ratings, standardized columns to snake_case format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28416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age_group bins and purchase_frequency_days for deeper insights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29550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Connected to PostgreSQL for advanced SQL analysis and querying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Revenue by Gender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683794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570B60"/>
          </a:solidFill>
          <a:ln/>
        </p:spPr>
      </p:sp>
      <p:sp>
        <p:nvSpPr>
          <p:cNvPr id="5" name="Text 2"/>
          <p:cNvSpPr/>
          <p:nvPr/>
        </p:nvSpPr>
        <p:spPr>
          <a:xfrm>
            <a:off x="3971568" y="6541651"/>
            <a:ext cx="54816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D73EEA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848558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Male customers generate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68% of total revenue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more than double female customer spending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959096" y="435566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Strategic opportunity for targeted marketing campaigns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2437"/>
            <a:ext cx="70294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Top Performing Products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05006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090E3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87452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EAEF6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5648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EAEF6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27349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Gloves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96240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3.86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905006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090E3F"/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287452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EAEF6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25648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EAEF6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27349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Sandals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96240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3.84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905006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090E3F"/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2874526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EAEF6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25648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EAEF6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27349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Boots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96240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3.82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149572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090E3F"/>
          </a:solidFill>
          <a:ln/>
        </p:spPr>
      </p:sp>
      <p:sp>
        <p:nvSpPr>
          <p:cNvPr id="22" name="Shape 20"/>
          <p:cNvSpPr/>
          <p:nvPr/>
        </p:nvSpPr>
        <p:spPr>
          <a:xfrm>
            <a:off x="793790" y="511909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EAEF6"/>
          </a:solidFill>
          <a:ln/>
        </p:spPr>
      </p:sp>
      <p:sp>
        <p:nvSpPr>
          <p:cNvPr id="23" name="Shape 21"/>
          <p:cNvSpPr/>
          <p:nvPr/>
        </p:nvSpPr>
        <p:spPr>
          <a:xfrm>
            <a:off x="3657540" y="480941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EAEF6"/>
          </a:solidFill>
          <a:ln/>
        </p:spPr>
      </p:sp>
      <p:sp>
        <p:nvSpPr>
          <p:cNvPr id="24" name="Text 22"/>
          <p:cNvSpPr/>
          <p:nvPr/>
        </p:nvSpPr>
        <p:spPr>
          <a:xfrm>
            <a:off x="3861614" y="49795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5716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Hat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206966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3.80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149572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090E3F"/>
          </a:solidFill>
          <a:ln/>
        </p:spPr>
      </p:sp>
      <p:sp>
        <p:nvSpPr>
          <p:cNvPr id="28" name="Shape 26"/>
          <p:cNvSpPr/>
          <p:nvPr/>
        </p:nvSpPr>
        <p:spPr>
          <a:xfrm>
            <a:off x="7428548" y="511909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EAEF6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92298" y="480941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EAEF6"/>
          </a:solidFill>
          <a:ln/>
        </p:spPr>
      </p:sp>
      <p:sp>
        <p:nvSpPr>
          <p:cNvPr id="30" name="Text 28"/>
          <p:cNvSpPr/>
          <p:nvPr/>
        </p:nvSpPr>
        <p:spPr>
          <a:xfrm>
            <a:off x="10496371" y="49795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5716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Skirt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6206966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Average rating: 3.78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102129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Customer Segmentation Breakdown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15309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New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15309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414677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16193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161936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414677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17334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Loyal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17334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80% of customers are loyal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– strong retention foundation with opportunity to convert returning buyers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640" y="915472"/>
            <a:ext cx="12605028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Subscription vs. Non-Subscription Performance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741640" y="2133838"/>
            <a:ext cx="6315075" cy="2365058"/>
          </a:xfrm>
          <a:prstGeom prst="roundRect">
            <a:avLst>
              <a:gd name="adj" fmla="val 3763"/>
            </a:avLst>
          </a:prstGeom>
          <a:solidFill>
            <a:srgbClr val="1B5F39"/>
          </a:solidFill>
          <a:ln/>
        </p:spPr>
      </p:sp>
      <p:sp>
        <p:nvSpPr>
          <p:cNvPr id="4" name="Text 2"/>
          <p:cNvSpPr/>
          <p:nvPr/>
        </p:nvSpPr>
        <p:spPr>
          <a:xfrm>
            <a:off x="953453" y="2345650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Subscribers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953453" y="2888575"/>
            <a:ext cx="589145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1,053 customers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953453" y="3418284"/>
            <a:ext cx="589145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Avg spend: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$59.49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953453" y="3947993"/>
            <a:ext cx="589145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revenue: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$62,645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41640" y="4710708"/>
            <a:ext cx="6315075" cy="2365058"/>
          </a:xfrm>
          <a:prstGeom prst="roundRect">
            <a:avLst>
              <a:gd name="adj" fmla="val 3763"/>
            </a:avLst>
          </a:prstGeom>
          <a:solidFill>
            <a:srgbClr val="282D5E"/>
          </a:solidFill>
          <a:ln/>
        </p:spPr>
      </p:sp>
      <p:sp>
        <p:nvSpPr>
          <p:cNvPr id="9" name="Text 7"/>
          <p:cNvSpPr/>
          <p:nvPr/>
        </p:nvSpPr>
        <p:spPr>
          <a:xfrm>
            <a:off x="953453" y="4922520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Non-Subscribers</a:t>
            </a:r>
            <a:endParaRPr lang="en-US" sz="2050" dirty="0"/>
          </a:p>
        </p:txBody>
      </p:sp>
      <p:sp>
        <p:nvSpPr>
          <p:cNvPr id="10" name="Text 8"/>
          <p:cNvSpPr/>
          <p:nvPr/>
        </p:nvSpPr>
        <p:spPr>
          <a:xfrm>
            <a:off x="953453" y="5465445"/>
            <a:ext cx="589145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2,847 customers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953453" y="5995154"/>
            <a:ext cx="589145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Avg spend: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$59.87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953453" y="6524863"/>
            <a:ext cx="589145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revenue: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$170,436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7581305" y="2086094"/>
            <a:ext cx="6315075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Similar average spending patterns, but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1B5F3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73% of customers remain unsubscribed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581305" y="2954893"/>
            <a:ext cx="6315075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Major opportunity to grow subscription base and recurring revenue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3667"/>
            <a:ext cx="75884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Discount Strategy Analysis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89421"/>
            <a:ext cx="3344466" cy="283488"/>
          </a:xfrm>
          <a:prstGeom prst="roundRect">
            <a:avLst>
              <a:gd name="adj" fmla="val 33606"/>
            </a:avLst>
          </a:prstGeom>
          <a:solidFill>
            <a:srgbClr val="282D5E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989421"/>
            <a:ext cx="1672233" cy="283488"/>
          </a:xfrm>
          <a:prstGeom prst="roundRect">
            <a:avLst>
              <a:gd name="adj" fmla="val 33606"/>
            </a:avLst>
          </a:prstGeom>
          <a:solidFill>
            <a:srgbClr val="EEAEF6"/>
          </a:solidFill>
          <a:ln/>
        </p:spPr>
      </p:sp>
      <p:sp>
        <p:nvSpPr>
          <p:cNvPr id="5" name="Text 3"/>
          <p:cNvSpPr/>
          <p:nvPr/>
        </p:nvSpPr>
        <p:spPr>
          <a:xfrm>
            <a:off x="4308277" y="2989421"/>
            <a:ext cx="64412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50%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562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Hat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0466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Highest discount rate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35893" y="2989421"/>
            <a:ext cx="2897267" cy="283488"/>
          </a:xfrm>
          <a:prstGeom prst="roundRect">
            <a:avLst>
              <a:gd name="adj" fmla="val 33606"/>
            </a:avLst>
          </a:prstGeom>
          <a:solidFill>
            <a:srgbClr val="282D5E"/>
          </a:solidFill>
          <a:ln/>
        </p:spPr>
      </p:sp>
      <p:sp>
        <p:nvSpPr>
          <p:cNvPr id="9" name="Shape 7"/>
          <p:cNvSpPr/>
          <p:nvPr/>
        </p:nvSpPr>
        <p:spPr>
          <a:xfrm>
            <a:off x="5235893" y="2989421"/>
            <a:ext cx="1438751" cy="283488"/>
          </a:xfrm>
          <a:prstGeom prst="roundRect">
            <a:avLst>
              <a:gd name="adj" fmla="val 33606"/>
            </a:avLst>
          </a:prstGeom>
          <a:solidFill>
            <a:srgbClr val="EEAEF6"/>
          </a:solidFill>
          <a:ln/>
        </p:spPr>
      </p:sp>
      <p:sp>
        <p:nvSpPr>
          <p:cNvPr id="10" name="Text 8"/>
          <p:cNvSpPr/>
          <p:nvPr/>
        </p:nvSpPr>
        <p:spPr>
          <a:xfrm>
            <a:off x="8303181" y="2989421"/>
            <a:ext cx="109132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49.66%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35893" y="35562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Sneakers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9677995" y="2989421"/>
            <a:ext cx="2935248" cy="283488"/>
          </a:xfrm>
          <a:prstGeom prst="roundRect">
            <a:avLst>
              <a:gd name="adj" fmla="val 33606"/>
            </a:avLst>
          </a:prstGeom>
          <a:solidFill>
            <a:srgbClr val="282D5E"/>
          </a:solidFill>
          <a:ln/>
        </p:spPr>
      </p:sp>
      <p:sp>
        <p:nvSpPr>
          <p:cNvPr id="13" name="Shape 11"/>
          <p:cNvSpPr/>
          <p:nvPr/>
        </p:nvSpPr>
        <p:spPr>
          <a:xfrm>
            <a:off x="9677995" y="2989421"/>
            <a:ext cx="1440299" cy="283488"/>
          </a:xfrm>
          <a:prstGeom prst="roundRect">
            <a:avLst>
              <a:gd name="adj" fmla="val 33606"/>
            </a:avLst>
          </a:prstGeom>
          <a:solidFill>
            <a:srgbClr val="EEAEF6"/>
          </a:solidFill>
          <a:ln/>
        </p:spPr>
      </p:sp>
      <p:sp>
        <p:nvSpPr>
          <p:cNvPr id="14" name="Text 12"/>
          <p:cNvSpPr/>
          <p:nvPr/>
        </p:nvSpPr>
        <p:spPr>
          <a:xfrm>
            <a:off x="12783264" y="2989421"/>
            <a:ext cx="105334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49.07%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77995" y="35562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Coat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793790" y="4976574"/>
            <a:ext cx="3017163" cy="283488"/>
          </a:xfrm>
          <a:prstGeom prst="roundRect">
            <a:avLst>
              <a:gd name="adj" fmla="val 33606"/>
            </a:avLst>
          </a:prstGeom>
          <a:solidFill>
            <a:srgbClr val="282D5E"/>
          </a:solidFill>
          <a:ln/>
        </p:spPr>
      </p:sp>
      <p:sp>
        <p:nvSpPr>
          <p:cNvPr id="17" name="Shape 15"/>
          <p:cNvSpPr/>
          <p:nvPr/>
        </p:nvSpPr>
        <p:spPr>
          <a:xfrm>
            <a:off x="793790" y="4976574"/>
            <a:ext cx="1453277" cy="283488"/>
          </a:xfrm>
          <a:prstGeom prst="roundRect">
            <a:avLst>
              <a:gd name="adj" fmla="val 33606"/>
            </a:avLst>
          </a:prstGeom>
          <a:solidFill>
            <a:srgbClr val="EEAEF6"/>
          </a:solidFill>
          <a:ln/>
        </p:spPr>
      </p:sp>
      <p:sp>
        <p:nvSpPr>
          <p:cNvPr id="18" name="Text 16"/>
          <p:cNvSpPr/>
          <p:nvPr/>
        </p:nvSpPr>
        <p:spPr>
          <a:xfrm>
            <a:off x="3980974" y="4976574"/>
            <a:ext cx="97143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48.17%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93790" y="55434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Sweater</a:t>
            </a:r>
            <a:endParaRPr lang="en-US" sz="2200" dirty="0"/>
          </a:p>
        </p:txBody>
      </p:sp>
      <p:sp>
        <p:nvSpPr>
          <p:cNvPr id="20" name="Shape 18"/>
          <p:cNvSpPr/>
          <p:nvPr/>
        </p:nvSpPr>
        <p:spPr>
          <a:xfrm>
            <a:off x="5235893" y="4976574"/>
            <a:ext cx="3004661" cy="283488"/>
          </a:xfrm>
          <a:prstGeom prst="roundRect">
            <a:avLst>
              <a:gd name="adj" fmla="val 33606"/>
            </a:avLst>
          </a:prstGeom>
          <a:solidFill>
            <a:srgbClr val="282D5E"/>
          </a:solidFill>
          <a:ln/>
        </p:spPr>
      </p:sp>
      <p:sp>
        <p:nvSpPr>
          <p:cNvPr id="21" name="Shape 19"/>
          <p:cNvSpPr/>
          <p:nvPr/>
        </p:nvSpPr>
        <p:spPr>
          <a:xfrm>
            <a:off x="5235893" y="4976574"/>
            <a:ext cx="1423273" cy="283488"/>
          </a:xfrm>
          <a:prstGeom prst="roundRect">
            <a:avLst>
              <a:gd name="adj" fmla="val 33606"/>
            </a:avLst>
          </a:prstGeom>
          <a:solidFill>
            <a:srgbClr val="EEAEF6"/>
          </a:solidFill>
          <a:ln/>
        </p:spPr>
      </p:sp>
      <p:sp>
        <p:nvSpPr>
          <p:cNvPr id="22" name="Text 20"/>
          <p:cNvSpPr/>
          <p:nvPr/>
        </p:nvSpPr>
        <p:spPr>
          <a:xfrm>
            <a:off x="8410575" y="4976574"/>
            <a:ext cx="98393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47.37%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5235893" y="55434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Pants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793790" y="61529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839 high-spending customers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used discounts but still purchased above average – smart shoppers seeking value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4484965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Revenue by Age Group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264920"/>
            <a:ext cx="13505974" cy="75633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Young adults lead revenue generation, but all segments show balanced contribution – diversified customer base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2025-10-25T10:33:00Z</dcterms:created>
  <dcterms:modified xsi:type="dcterms:W3CDTF">2025-10-25T10:33:00Z</dcterms:modified>
</cp:coreProperties>
</file>